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1" r:id="rId2"/>
    <p:sldId id="376" r:id="rId3"/>
    <p:sldId id="408" r:id="rId4"/>
    <p:sldId id="410" r:id="rId5"/>
    <p:sldId id="259" r:id="rId6"/>
  </p:sldIdLst>
  <p:sldSz cx="12192000" cy="6858000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" initials="M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E6E39E"/>
    <a:srgbClr val="DCCEA8"/>
    <a:srgbClr val="FFCCFF"/>
    <a:srgbClr val="ECF391"/>
    <a:srgbClr val="FAFDD9"/>
    <a:srgbClr val="D59D97"/>
    <a:srgbClr val="F14B2F"/>
    <a:srgbClr val="FDEEE3"/>
    <a:srgbClr val="FD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87995" autoAdjust="0"/>
  </p:normalViewPr>
  <p:slideViewPr>
    <p:cSldViewPr snapToGrid="0">
      <p:cViewPr>
        <p:scale>
          <a:sx n="96" d="100"/>
          <a:sy n="96" d="100"/>
        </p:scale>
        <p:origin x="-324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2347" y="-77"/>
      </p:cViewPr>
      <p:guideLst>
        <p:guide orient="horz" pos="308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0C25-45DB-40A7-9EE6-43FC51374706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1D12-6D3E-420A-89A2-A13ED5E855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A7E98-86E2-489E-9563-555715E97879}" type="datetimeFigureOut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16076"/>
            <a:ext cx="5388610" cy="38586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E70C0-2D95-4D0B-8F92-E71D76D3EF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0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E70C0-2D95-4D0B-8F92-E71D76D3EF2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49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E70C0-2D95-4D0B-8F92-E71D76D3EF2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49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E70C0-2D95-4D0B-8F92-E71D76D3EF2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4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E70C0-2D95-4D0B-8F92-E71D76D3EF2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49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E70C0-2D95-4D0B-8F92-E71D76D3EF2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3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2C08-9FDC-4AD2-A0B7-7739A0140020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8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ED6F-8E8C-44BC-A6CA-840F5922D507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88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B21F-9B03-42F1-8680-4E69B53E38B2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0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4BD9-ED4C-4B42-AAB5-5C4888FFDEDA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F2F4-31CF-45EB-9AA6-109B52290270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7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D16B-0F2A-4E40-8D94-29EB4DE7BB6B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1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D0F7-79FD-4AE9-BA67-336464FA8AC9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3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8586-EC8B-49B7-B373-A6E8C3DB63CD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0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D7C-7845-4E6F-97E3-B9DB63C5EE32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1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7B88-4E91-445A-8FC7-C80EB80ACDA7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0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9AA6-5139-4D43-94A5-3347D72BAB0A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1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53F9-2446-41A7-95FF-A41716BA45C4}" type="datetime1">
              <a:rPr lang="en-US" smtClean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7ADE-9606-42DE-A72A-75700A7DA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7" t="-531" r="4455" b="531"/>
          <a:stretch/>
        </p:blipFill>
        <p:spPr bwMode="auto">
          <a:xfrm>
            <a:off x="589044" y="2711351"/>
            <a:ext cx="11010733" cy="3706086"/>
          </a:xfrm>
          <a:prstGeom prst="rect">
            <a:avLst/>
          </a:prstGeom>
          <a:noFill/>
          <a:ln>
            <a:noFill/>
          </a:ln>
          <a:effectLst>
            <a:softEdge rad="0"/>
          </a:effectLst>
        </p:spPr>
      </p:pic>
      <p:sp>
        <p:nvSpPr>
          <p:cNvPr id="7" name="Rectangle 6"/>
          <p:cNvSpPr/>
          <p:nvPr/>
        </p:nvSpPr>
        <p:spPr>
          <a:xfrm>
            <a:off x="2533440" y="1944376"/>
            <a:ext cx="9655385" cy="206700"/>
          </a:xfrm>
          <a:prstGeom prst="rect">
            <a:avLst/>
          </a:prstGeom>
          <a:solidFill>
            <a:srgbClr val="FF0000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77" y="2172782"/>
            <a:ext cx="2515938" cy="172356"/>
          </a:xfrm>
          <a:prstGeom prst="rect">
            <a:avLst/>
          </a:prstGeom>
          <a:solidFill>
            <a:srgbClr val="FF0000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564948" y="6423571"/>
            <a:ext cx="8623877" cy="282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8418" y="70546"/>
            <a:ext cx="1122463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a-GE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ანგარიში</a:t>
            </a:r>
            <a:endParaRPr lang="en-US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ka-GE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საქართველოს უზენაესი სასამართლოს მიერ ღია მმართველობის პარტნიორობის 2014-2015 წლების  სამოქმედო გეგმით  </a:t>
            </a:r>
            <a:r>
              <a:rPr lang="ka-GE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აღებული </a:t>
            </a:r>
            <a:r>
              <a:rPr lang="ka-GE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ვალდებულების შესრულების შესახებ</a:t>
            </a:r>
            <a:endParaRPr lang="en-US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7325" y="6426391"/>
            <a:ext cx="565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	2016  წელი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1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1108" y="1042567"/>
            <a:ext cx="9655385" cy="2067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70" y="1287492"/>
            <a:ext cx="2515938" cy="172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6615" y="268600"/>
            <a:ext cx="9320768" cy="1508105"/>
          </a:xfrm>
          <a:prstGeom prst="rect">
            <a:avLst/>
          </a:prstGeom>
          <a:noFill/>
          <a:effectLst>
            <a:outerShdw dist="50800" dir="600000" sx="1000" sy="1000" algn="ctr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>
                <a:solidFill>
                  <a:schemeClr val="accent1">
                    <a:lumMod val="75000"/>
                  </a:schemeClr>
                </a:solidFill>
              </a:rPr>
              <a:t>ვალდებულების შინაარსი </a:t>
            </a:r>
            <a:r>
              <a:rPr lang="ka-GE" sz="3200" b="1" dirty="0" smtClean="0">
                <a:solidFill>
                  <a:schemeClr val="accent1">
                    <a:lumMod val="75000"/>
                  </a:schemeClr>
                </a:solidFill>
              </a:rPr>
              <a:t>და მთავარი </a:t>
            </a:r>
            <a:r>
              <a:rPr lang="ka-GE" sz="3200" b="1" dirty="0">
                <a:solidFill>
                  <a:schemeClr val="accent1">
                    <a:lumMod val="75000"/>
                  </a:schemeClr>
                </a:solidFill>
              </a:rPr>
              <a:t>მიზანი</a:t>
            </a:r>
            <a:endParaRPr lang="en-US" sz="2800" b="1" dirty="0">
              <a:solidFill>
                <a:srgbClr val="00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a-GE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2800" b="1" dirty="0" smtClean="0">
              <a:solidFill>
                <a:srgbClr val="00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8" y="61549"/>
            <a:ext cx="2007588" cy="120775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446593" y="1732731"/>
            <a:ext cx="9221273" cy="211727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უზენაეს სასამართლოს ღია მმართველობის  2014-2015 წლების სამოქმედო  გეგმით  აღებული ჰქონდა სატელეფონო საუბრის ფარული მიყურადების შესახებ ყოველკვარტალური მონაცემების გამოქვეყნების ვალდებულება</a:t>
            </a:r>
          </a:p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35202" y="3883385"/>
            <a:ext cx="696025" cy="38668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72576" y="4342462"/>
            <a:ext cx="9221273" cy="172040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აღნიშნული ვალდებულების მთავარ მიზანს წარმოადგენდა სატელეფონო საუბრის ფარული მიყურადების  შესახებ სასამართლო  სტატისტიკის  მონაცემების გამოქვეყნება პროაქტიული გამჭირვალობის უზრუნველყოფად</a:t>
            </a:r>
          </a:p>
          <a:p>
            <a:pPr algn="ctr"/>
            <a:endParaRPr lang="en-US" sz="24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0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31484" y="1249267"/>
            <a:ext cx="9655385" cy="206700"/>
          </a:xfrm>
          <a:prstGeom prst="rect">
            <a:avLst/>
          </a:prstGeom>
          <a:solidFill>
            <a:srgbClr val="92D050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546" y="1478892"/>
            <a:ext cx="2515938" cy="172356"/>
          </a:xfrm>
          <a:prstGeom prst="rect">
            <a:avLst/>
          </a:prstGeom>
          <a:solidFill>
            <a:srgbClr val="92D050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1483" y="336954"/>
            <a:ext cx="8570779" cy="1015663"/>
          </a:xfrm>
          <a:prstGeom prst="rect">
            <a:avLst/>
          </a:prstGeom>
          <a:noFill/>
          <a:effectLst>
            <a:outerShdw dist="50800" dir="600000" sx="1000" sy="1000" algn="ctr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 smtClean="0">
                <a:solidFill>
                  <a:srgbClr val="92D050"/>
                </a:solidFill>
              </a:rPr>
              <a:t>ვალდებულების ძირითადი გამოწვევა</a:t>
            </a:r>
          </a:p>
          <a:p>
            <a:pPr algn="ctr"/>
            <a:endParaRPr lang="en-US" sz="2800" b="1" dirty="0" smtClean="0">
              <a:solidFill>
                <a:srgbClr val="00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8" y="61549"/>
            <a:ext cx="2007588" cy="120775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023730" y="1943742"/>
            <a:ext cx="10078532" cy="17183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აღნიშნული ვალდებულების ძირითად გამოწვევას წარმოადგენდა ის გარემოება, რომ სასამართლო სისტემაში არ წარმოებდა სატელეფონო საუბრის ფარული მიყურადების შესახებ მონაცემების სტატისტიკური აღრიცხვა </a:t>
            </a:r>
          </a:p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451555" y="3671099"/>
            <a:ext cx="734518" cy="38668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3730" y="4076724"/>
            <a:ext cx="10171664" cy="19887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ვალდებულების შესასრულებლად, უზენაესი სასამართლოს მიერ შემუშავებულ იქნა </a:t>
            </a:r>
            <a:r>
              <a:rPr lang="ka-G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და რაიონულ/საქალაქო </a:t>
            </a:r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სასამართლოებში </a:t>
            </a:r>
            <a:r>
              <a:rPr lang="ka-G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დაინერგა</a:t>
            </a:r>
            <a:endParaRPr lang="en-US" sz="3200" dirty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სტატისტიკური აღრიცხვის ახალი ყოველკვარტალური ფორმა, </a:t>
            </a:r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4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36615" y="1029709"/>
            <a:ext cx="9655385" cy="2067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77" y="1269304"/>
            <a:ext cx="2515938" cy="1723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6615" y="253641"/>
            <a:ext cx="8570779" cy="1015663"/>
          </a:xfrm>
          <a:prstGeom prst="rect">
            <a:avLst/>
          </a:prstGeom>
          <a:noFill/>
          <a:effectLst>
            <a:outerShdw dist="50800" dir="600000" sx="1000" sy="1000" algn="ctr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ka-GE" sz="3200" b="1" dirty="0" smtClean="0">
                <a:solidFill>
                  <a:schemeClr val="accent2">
                    <a:lumMod val="75000"/>
                  </a:schemeClr>
                </a:solidFill>
              </a:rPr>
              <a:t>მიღწეული შედეგები</a:t>
            </a:r>
          </a:p>
          <a:p>
            <a:pPr algn="ctr"/>
            <a:endParaRPr lang="en-US" sz="2800" b="1" dirty="0" smtClean="0">
              <a:solidFill>
                <a:srgbClr val="0063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8" y="61549"/>
            <a:ext cx="2007588" cy="120775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57538" y="1550264"/>
            <a:ext cx="10585427" cy="237569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a-GE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გაწეული სამუშაოების შედეგად, უზენაესი სასამართლოს მიერ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OGP-</a:t>
            </a:r>
            <a:r>
              <a:rPr lang="ka-G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ის სამოქმედო გეგმით აღებული </a:t>
            </a:r>
            <a:r>
              <a:rPr lang="ka-GE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ვალდებულება დროულად და სრულად იქნა შესრულებული, რითაც საჯარო გახდა ინფორმაცია სატელეფონო საუბრის ფარული მიყურადების შესახებ, რომელიც  2014 წლის ოქტომბრიდან ყოველკვარტალურად ქვეყნდება უზენაესი სასამართლოს საიტზე</a:t>
            </a:r>
          </a:p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386460" y="3925958"/>
            <a:ext cx="734518" cy="386687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7538" y="4300589"/>
            <a:ext cx="10585427" cy="191043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a-GE" sz="3200" dirty="0" smtClean="0">
              <a:solidFill>
                <a:srgbClr val="C5C7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a-GE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ამჟამად ვებ-გვერდზე </a:t>
            </a:r>
            <a:r>
              <a:rPr lang="ka-GE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გამოქვეყნებულია 2015 წლის  მონაცემები. მათი გამოქვეყნების დროს გათვალისწინებულ იქნა ფორუმის სამდივნოს, წევრებისა და დამოუკიდებელი ექსპერტების რეკომენდაციები და მონაცემები განთავსდა სიახლეების ბლოკში, 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OGP-</a:t>
            </a:r>
            <a:r>
              <a:rPr lang="ka-GE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ის ლოგოს თანხლებით.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26391"/>
            <a:ext cx="1218882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2" y="55055"/>
            <a:ext cx="2188039" cy="1316314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60" y="6426391"/>
            <a:ext cx="12188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 Draft of Constitutional Amendment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36616" y="1142045"/>
            <a:ext cx="9655384" cy="24532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677" y="1417408"/>
            <a:ext cx="2515938" cy="172356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6615" y="143214"/>
            <a:ext cx="9652210" cy="769441"/>
          </a:xfrm>
          <a:prstGeom prst="rect">
            <a:avLst/>
          </a:prstGeom>
          <a:noFill/>
          <a:effectLst>
            <a:outerShdw dist="50800" dir="5400000" sx="1000" sy="1000" algn="ctr" rotWithShape="0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ka-GE" sz="4400" b="1" dirty="0" smtClean="0">
                <a:solidFill>
                  <a:srgbClr val="0063A6"/>
                </a:solidFill>
                <a:latin typeface="Sylfaen" pitchFamily="18" charset="0"/>
                <a:cs typeface="Times New Roman" panose="02020603050405020304" pitchFamily="18" charset="0"/>
              </a:rPr>
              <a:t>გმადლობთ ყურადღებისათვის!</a:t>
            </a:r>
            <a:endParaRPr lang="en-US" sz="4400" b="1" dirty="0" smtClean="0">
              <a:solidFill>
                <a:srgbClr val="0063A6"/>
              </a:solidFill>
              <a:latin typeface="Sylfaen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027" y="1394389"/>
            <a:ext cx="3995359" cy="55592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" t="-2077" r="64926" b="10385"/>
          <a:stretch/>
        </p:blipFill>
        <p:spPr>
          <a:xfrm>
            <a:off x="399050" y="1608675"/>
            <a:ext cx="2795007" cy="52384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" t="-2077" r="64926" b="10385"/>
          <a:stretch/>
        </p:blipFill>
        <p:spPr>
          <a:xfrm>
            <a:off x="8633905" y="1396458"/>
            <a:ext cx="2795007" cy="523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6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63A6"/>
        </a:solidFill>
        <a:ln>
          <a:noFill/>
        </a:ln>
      </a:spPr>
      <a:bodyPr rtlCol="0" anchor="ctr"/>
      <a:lstStyle>
        <a:defPPr algn="ctr">
          <a:defRPr sz="3200" dirty="0" smtClean="0">
            <a:solidFill>
              <a:srgbClr val="C5C77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4493</TotalTime>
  <Words>184</Words>
  <Application>Microsoft Office PowerPoint</Application>
  <PresentationFormat>Custom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</dc:creator>
  <cp:lastModifiedBy>lia.mchedlishvili</cp:lastModifiedBy>
  <cp:revision>487</cp:revision>
  <cp:lastPrinted>2015-12-15T07:47:27Z</cp:lastPrinted>
  <dcterms:created xsi:type="dcterms:W3CDTF">2013-01-16T07:38:58Z</dcterms:created>
  <dcterms:modified xsi:type="dcterms:W3CDTF">2016-03-09T05:17:52Z</dcterms:modified>
</cp:coreProperties>
</file>